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63" r:id="rId3"/>
    <p:sldId id="264" r:id="rId4"/>
    <p:sldId id="259" r:id="rId5"/>
    <p:sldId id="267" r:id="rId6"/>
    <p:sldId id="266" r:id="rId7"/>
    <p:sldId id="262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0" r:id="rId20"/>
    <p:sldId id="283" r:id="rId21"/>
    <p:sldId id="284" r:id="rId22"/>
    <p:sldId id="286" r:id="rId23"/>
    <p:sldId id="288" r:id="rId24"/>
    <p:sldId id="290" r:id="rId25"/>
    <p:sldId id="294" r:id="rId26"/>
    <p:sldId id="295" r:id="rId27"/>
    <p:sldId id="296" r:id="rId28"/>
    <p:sldId id="297" r:id="rId29"/>
    <p:sldId id="300" r:id="rId30"/>
    <p:sldId id="299" r:id="rId31"/>
    <p:sldId id="301" r:id="rId32"/>
    <p:sldId id="304" r:id="rId33"/>
    <p:sldId id="303" r:id="rId34"/>
    <p:sldId id="305" r:id="rId35"/>
    <p:sldId id="350" r:id="rId36"/>
    <p:sldId id="333" r:id="rId37"/>
    <p:sldId id="330" r:id="rId38"/>
    <p:sldId id="335" r:id="rId39"/>
    <p:sldId id="313" r:id="rId40"/>
    <p:sldId id="312" r:id="rId41"/>
    <p:sldId id="309" r:id="rId42"/>
    <p:sldId id="315" r:id="rId43"/>
    <p:sldId id="316" r:id="rId44"/>
    <p:sldId id="318" r:id="rId45"/>
    <p:sldId id="320" r:id="rId46"/>
    <p:sldId id="322" r:id="rId47"/>
    <p:sldId id="323" r:id="rId48"/>
    <p:sldId id="324" r:id="rId49"/>
    <p:sldId id="307" r:id="rId50"/>
    <p:sldId id="326" r:id="rId51"/>
    <p:sldId id="328" r:id="rId52"/>
    <p:sldId id="331" r:id="rId53"/>
    <p:sldId id="337" r:id="rId54"/>
    <p:sldId id="339" r:id="rId55"/>
    <p:sldId id="341" r:id="rId56"/>
    <p:sldId id="343" r:id="rId57"/>
    <p:sldId id="345" r:id="rId58"/>
    <p:sldId id="347" r:id="rId59"/>
    <p:sldId id="349" r:id="rId60"/>
    <p:sldId id="348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6A755-01BC-460B-A939-7CED969DA7C2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0431C-5F3B-45E3-8550-2A13CB9B1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431C-5F3B-45E3-8550-2A13CB9B103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2057-4A2E-4380-B26A-3B3039831779}" type="datetimeFigureOut">
              <a:rPr lang="cs-CZ" smtClean="0"/>
              <a:pPr/>
              <a:t>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D4CE-73D0-4450-8D60-619BFEDA5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proelektrotechniky.cz/obnovitelne-zdroje/84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solidFill>
                  <a:schemeClr val="tx2"/>
                </a:solidFill>
              </a:rPr>
              <a:t>Energie větru</a:t>
            </a:r>
            <a:br>
              <a:rPr lang="cs-CZ" sz="7200" b="1" dirty="0" smtClean="0">
                <a:solidFill>
                  <a:schemeClr val="tx2"/>
                </a:solidFill>
              </a:rPr>
            </a:br>
            <a:r>
              <a:rPr lang="cs-CZ" sz="7200" b="1" dirty="0" smtClean="0">
                <a:solidFill>
                  <a:schemeClr val="tx2"/>
                </a:solidFill>
              </a:rPr>
              <a:t>Větrné elektrárny</a:t>
            </a:r>
            <a:endParaRPr lang="cs-CZ" sz="7200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/>
              <a:t>Risoe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laboratory</a:t>
            </a:r>
            <a:r>
              <a:rPr lang="cs-CZ" sz="3600" b="1" dirty="0" smtClean="0"/>
              <a:t> + </a:t>
            </a:r>
            <a:r>
              <a:rPr lang="cs-CZ" sz="3600" b="1" dirty="0" err="1" smtClean="0"/>
              <a:t>Technical</a:t>
            </a:r>
            <a:r>
              <a:rPr lang="cs-CZ" sz="3600" b="1" dirty="0" smtClean="0"/>
              <a:t>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Denmark</a:t>
            </a:r>
            <a:r>
              <a:rPr lang="cs-CZ" b="1" dirty="0" smtClean="0"/>
              <a:t> </a:t>
            </a:r>
            <a:r>
              <a:rPr lang="cs-CZ" sz="2000" b="1" dirty="0" smtClean="0"/>
              <a:t>zpracovává následující softwary pro Evropu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    </a:t>
            </a:r>
            <a:r>
              <a:rPr lang="en-US" b="1" dirty="0" smtClean="0"/>
              <a:t>Wind Atlas Analysis and Application Program (</a:t>
            </a:r>
            <a:r>
              <a:rPr lang="en-US" b="1" dirty="0" err="1" smtClean="0"/>
              <a:t>WAsP</a:t>
            </a:r>
            <a:r>
              <a:rPr lang="en-US" b="1" dirty="0" smtClean="0"/>
              <a:t>)</a:t>
            </a:r>
            <a:r>
              <a:rPr lang="cs-CZ" b="1" dirty="0" smtClean="0"/>
              <a:t> – </a:t>
            </a:r>
            <a:r>
              <a:rPr lang="cs-CZ" dirty="0" smtClean="0"/>
              <a:t>software pro predikci větrných podmínek a dostupné energie větru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b="1" dirty="0" err="1" smtClean="0"/>
              <a:t>WAsP</a:t>
            </a:r>
            <a:r>
              <a:rPr lang="cs-CZ" b="1" dirty="0" smtClean="0"/>
              <a:t> </a:t>
            </a:r>
            <a:r>
              <a:rPr lang="cs-CZ" b="1" dirty="0" err="1" smtClean="0"/>
              <a:t>Engineering</a:t>
            </a:r>
            <a:r>
              <a:rPr lang="cs-CZ" b="1" dirty="0" smtClean="0"/>
              <a:t> (</a:t>
            </a:r>
            <a:r>
              <a:rPr lang="cs-CZ" b="1" dirty="0" err="1" smtClean="0"/>
              <a:t>WEng</a:t>
            </a:r>
            <a:r>
              <a:rPr lang="cs-CZ" b="1" dirty="0" smtClean="0"/>
              <a:t>) – </a:t>
            </a:r>
            <a:r>
              <a:rPr lang="cs-CZ" dirty="0" smtClean="0"/>
              <a:t>software pro odhad vlivu určitých parametrů větru na větrné turbíny a jiné objekty</a:t>
            </a:r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Výpočet energie větru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 smtClean="0"/>
              <a:t>E= ½.m.v</a:t>
            </a:r>
            <a:r>
              <a:rPr lang="cs-CZ" sz="4400" baseline="30000" dirty="0" smtClean="0"/>
              <a:t>2</a:t>
            </a:r>
            <a:endParaRPr lang="cs-CZ" sz="4400" dirty="0" smtClean="0"/>
          </a:p>
          <a:p>
            <a:r>
              <a:rPr lang="cs-CZ" sz="4400" dirty="0" smtClean="0"/>
              <a:t>m=</a:t>
            </a:r>
            <a:r>
              <a:rPr lang="cs-CZ" sz="4400" dirty="0" err="1" smtClean="0"/>
              <a:t>ρ.V</a:t>
            </a:r>
            <a:r>
              <a:rPr lang="cs-CZ" sz="4400" dirty="0" smtClean="0"/>
              <a:t>=</a:t>
            </a:r>
            <a:r>
              <a:rPr lang="cs-CZ" sz="4400" dirty="0" err="1" smtClean="0"/>
              <a:t>ρ.A.s</a:t>
            </a:r>
            <a:r>
              <a:rPr lang="cs-CZ" sz="4400" dirty="0" smtClean="0"/>
              <a:t>                                       </a:t>
            </a:r>
          </a:p>
          <a:p>
            <a:r>
              <a:rPr lang="cs-CZ" sz="4400" dirty="0" smtClean="0"/>
              <a:t>E= ½.m.v</a:t>
            </a:r>
            <a:r>
              <a:rPr lang="cs-CZ" sz="4400" baseline="30000" dirty="0" smtClean="0"/>
              <a:t>2</a:t>
            </a:r>
            <a:endParaRPr lang="cs-CZ" sz="4400" dirty="0" smtClean="0"/>
          </a:p>
          <a:p>
            <a:pPr>
              <a:buNone/>
            </a:pPr>
            <a:r>
              <a:rPr lang="cs-CZ" sz="4400" baseline="30000" dirty="0" smtClean="0"/>
              <a:t> </a:t>
            </a:r>
            <a:endParaRPr lang="cs-CZ" sz="4400" dirty="0" smtClean="0"/>
          </a:p>
          <a:p>
            <a:pPr marL="514350" indent="-514350">
              <a:buNone/>
            </a:pPr>
            <a:r>
              <a:rPr lang="cs-CZ" baseline="30000" dirty="0" smtClean="0"/>
              <a:t>kde  </a:t>
            </a:r>
            <a:r>
              <a:rPr lang="cs-CZ" b="1" baseline="30000" dirty="0" smtClean="0"/>
              <a:t>m</a:t>
            </a:r>
            <a:r>
              <a:rPr lang="cs-CZ" baseline="30000" dirty="0" smtClean="0"/>
              <a:t> je hmota, </a:t>
            </a:r>
            <a:r>
              <a:rPr lang="cs-CZ" b="1" baseline="30000" dirty="0" smtClean="0"/>
              <a:t>v</a:t>
            </a:r>
            <a:r>
              <a:rPr lang="cs-CZ" baseline="30000" dirty="0" smtClean="0"/>
              <a:t> je rychlost větru v m/s,  </a:t>
            </a:r>
            <a:r>
              <a:rPr lang="cs-CZ" b="1" baseline="30000" dirty="0" smtClean="0"/>
              <a:t>ρ </a:t>
            </a:r>
            <a:r>
              <a:rPr lang="cs-CZ" baseline="30000" dirty="0" smtClean="0"/>
              <a:t>je měrná hmotnost </a:t>
            </a:r>
          </a:p>
          <a:p>
            <a:pPr marL="514350" indent="-514350">
              <a:buNone/>
            </a:pPr>
            <a:r>
              <a:rPr lang="cs-CZ" baseline="30000" dirty="0" smtClean="0"/>
              <a:t>         vzduchu, </a:t>
            </a:r>
            <a:r>
              <a:rPr lang="cs-CZ" b="1" baseline="30000" dirty="0" smtClean="0"/>
              <a:t>A</a:t>
            </a:r>
            <a:r>
              <a:rPr lang="cs-CZ" baseline="30000" dirty="0" smtClean="0"/>
              <a:t> je plocha kterou vzduch protéká, </a:t>
            </a:r>
            <a:r>
              <a:rPr lang="cs-CZ" b="1" baseline="30000" dirty="0" smtClean="0"/>
              <a:t>s </a:t>
            </a:r>
            <a:r>
              <a:rPr lang="cs-CZ" baseline="30000" dirty="0" smtClean="0"/>
              <a:t>je dráha kterou vzduch urazí, </a:t>
            </a:r>
            <a:r>
              <a:rPr lang="cs-CZ" b="1" baseline="30000" dirty="0" smtClean="0"/>
              <a:t>t</a:t>
            </a:r>
            <a:r>
              <a:rPr lang="cs-CZ" baseline="30000" dirty="0" smtClean="0"/>
              <a:t> je čas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Výpočet výkonu větru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852" y="2214554"/>
            <a:ext cx="7400948" cy="3911609"/>
          </a:xfrm>
        </p:spPr>
        <p:txBody>
          <a:bodyPr/>
          <a:lstStyle/>
          <a:p>
            <a:r>
              <a:rPr lang="cs-CZ" sz="5400" dirty="0" err="1" smtClean="0"/>
              <a:t>P</a:t>
            </a:r>
            <a:r>
              <a:rPr lang="cs-CZ" sz="5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5400" dirty="0" smtClean="0"/>
              <a:t>= E/t=1/2.ρ.A.s/t.v</a:t>
            </a:r>
            <a:r>
              <a:rPr lang="cs-CZ" sz="5400" baseline="30000" dirty="0" smtClean="0"/>
              <a:t>2  </a:t>
            </a:r>
            <a:endParaRPr lang="cs-CZ" sz="5400" dirty="0" smtClean="0"/>
          </a:p>
          <a:p>
            <a:r>
              <a:rPr lang="cs-CZ" sz="5400" dirty="0" smtClean="0"/>
              <a:t>s/t = v</a:t>
            </a:r>
          </a:p>
          <a:p>
            <a:r>
              <a:rPr lang="cs-CZ" sz="5400" dirty="0" err="1" smtClean="0"/>
              <a:t>P</a:t>
            </a:r>
            <a:r>
              <a:rPr lang="cs-CZ" sz="5400" baseline="-25000" dirty="0" err="1" smtClean="0"/>
              <a:t>v</a:t>
            </a:r>
            <a:r>
              <a:rPr lang="cs-CZ" sz="5400" dirty="0" smtClean="0"/>
              <a:t> = ½.ρ.A.v</a:t>
            </a:r>
            <a:r>
              <a:rPr lang="cs-CZ" sz="5400" baseline="30000" dirty="0" smtClean="0"/>
              <a:t>3</a:t>
            </a:r>
            <a:endParaRPr lang="cs-CZ" sz="5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Výkon větrného motoru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 praxi se pro výpočet výkonu větrného motoru (</a:t>
            </a:r>
            <a:r>
              <a:rPr lang="cs-CZ" sz="2400" b="1" dirty="0" smtClean="0"/>
              <a:t>P</a:t>
            </a:r>
            <a:r>
              <a:rPr lang="cs-CZ" sz="2400" b="1" baseline="-25000" dirty="0" smtClean="0"/>
              <a:t>o</a:t>
            </a:r>
            <a:r>
              <a:rPr lang="cs-CZ" sz="2400" dirty="0" smtClean="0"/>
              <a:t>) používá výkonový součinitel </a:t>
            </a:r>
            <a:r>
              <a:rPr lang="cs-CZ" sz="2400" dirty="0" err="1" smtClean="0"/>
              <a:t>c</a:t>
            </a:r>
            <a:r>
              <a:rPr lang="cs-CZ" sz="2400" b="1" baseline="-25000" dirty="0" err="1" smtClean="0"/>
              <a:t>p</a:t>
            </a:r>
            <a:endParaRPr lang="cs-CZ" sz="2400" b="1" dirty="0" smtClean="0"/>
          </a:p>
          <a:p>
            <a:pPr>
              <a:buNone/>
            </a:pPr>
            <a:r>
              <a:rPr lang="cs-CZ" sz="2400" dirty="0" smtClean="0"/>
              <a:t>     </a:t>
            </a:r>
            <a:r>
              <a:rPr lang="cs-CZ" sz="4000" dirty="0" smtClean="0"/>
              <a:t>P</a:t>
            </a:r>
            <a:r>
              <a:rPr lang="cs-CZ" sz="4000" baseline="-25000" dirty="0" smtClean="0"/>
              <a:t>o </a:t>
            </a:r>
            <a:r>
              <a:rPr lang="cs-CZ" sz="4000" dirty="0" smtClean="0"/>
              <a:t>= </a:t>
            </a:r>
            <a:r>
              <a:rPr lang="cs-CZ" sz="4000" dirty="0" err="1" smtClean="0"/>
              <a:t>c</a:t>
            </a:r>
            <a:r>
              <a:rPr lang="cs-CZ" sz="4000" baseline="-25000" dirty="0" err="1" smtClean="0"/>
              <a:t>p</a:t>
            </a:r>
            <a:r>
              <a:rPr lang="cs-CZ" sz="4000" dirty="0" smtClean="0"/>
              <a:t> . </a:t>
            </a:r>
            <a:r>
              <a:rPr lang="cs-CZ" sz="4000" dirty="0" err="1" smtClean="0"/>
              <a:t>P</a:t>
            </a:r>
            <a:r>
              <a:rPr lang="cs-CZ" sz="4000" baseline="-25000" dirty="0" err="1" smtClean="0"/>
              <a:t>v</a:t>
            </a:r>
            <a:endParaRPr lang="cs-CZ" sz="4000" dirty="0" smtClean="0"/>
          </a:p>
          <a:p>
            <a:endParaRPr lang="cs-CZ" sz="2400" dirty="0" smtClean="0"/>
          </a:p>
          <a:p>
            <a:r>
              <a:rPr lang="cs-CZ" sz="2400" dirty="0" smtClean="0"/>
              <a:t>Velikost </a:t>
            </a:r>
            <a:r>
              <a:rPr lang="cs-CZ" sz="2400" b="1" dirty="0" err="1" smtClean="0"/>
              <a:t>c</a:t>
            </a:r>
            <a:r>
              <a:rPr lang="cs-CZ" sz="2400" b="1" baseline="-25000" dirty="0" err="1" smtClean="0"/>
              <a:t>p</a:t>
            </a:r>
            <a:r>
              <a:rPr lang="cs-CZ" sz="2400" dirty="0" smtClean="0"/>
              <a:t> závisí na rychloběžném čísle </a:t>
            </a:r>
            <a:r>
              <a:rPr lang="cs-CZ" sz="2400" b="1" dirty="0" smtClean="0"/>
              <a:t>λ a tím na typu rotoru</a:t>
            </a:r>
          </a:p>
          <a:p>
            <a:r>
              <a:rPr lang="cs-CZ" sz="2400" dirty="0" smtClean="0"/>
              <a:t>λ= u/v kde </a:t>
            </a:r>
            <a:r>
              <a:rPr lang="cs-CZ" sz="2400" b="1" dirty="0" smtClean="0"/>
              <a:t>u</a:t>
            </a:r>
            <a:r>
              <a:rPr lang="cs-CZ" sz="2400" dirty="0" smtClean="0"/>
              <a:t> je obvodová rychlost konců lopatek a </a:t>
            </a:r>
            <a:r>
              <a:rPr lang="cs-CZ" sz="2400" b="1" dirty="0" smtClean="0"/>
              <a:t>v</a:t>
            </a:r>
            <a:r>
              <a:rPr lang="cs-CZ" sz="2400" dirty="0" smtClean="0"/>
              <a:t> je rychlost větru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Výkonový součinitel </a:t>
            </a:r>
            <a:r>
              <a:rPr lang="cs-CZ" b="1" dirty="0" err="1" smtClean="0"/>
              <a:t>c</a:t>
            </a:r>
            <a:r>
              <a:rPr lang="cs-CZ" b="1" baseline="-25000" dirty="0" err="1" smtClean="0"/>
              <a:t>p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952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Větrné motory a jejich rozdělení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podle aerodynamického principu:  - odporové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  - vztlakové</a:t>
            </a:r>
          </a:p>
          <a:p>
            <a:pPr>
              <a:buNone/>
            </a:pPr>
            <a:r>
              <a:rPr lang="cs-CZ" sz="2400" dirty="0" smtClean="0"/>
              <a:t>      podle osy :                                          - horizontální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 - vertikální</a:t>
            </a:r>
          </a:p>
          <a:p>
            <a:pPr>
              <a:buNone/>
            </a:pPr>
            <a:r>
              <a:rPr lang="cs-CZ" sz="2400" dirty="0" smtClean="0"/>
              <a:t>      podle výkonu:                                   -  malé do 30kW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- střední 30 – 450 kW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- velké nad 450 kW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Odporové větrné motory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Princip:  na plochu nastavenou proti větru je </a:t>
            </a:r>
            <a:r>
              <a:rPr lang="cs-CZ" sz="2400" dirty="0" smtClean="0"/>
              <a:t>vyvozována </a:t>
            </a:r>
            <a:r>
              <a:rPr lang="cs-CZ" sz="2400" dirty="0" smtClean="0"/>
              <a:t>síla, </a:t>
            </a:r>
          </a:p>
          <a:p>
            <a:pPr>
              <a:buNone/>
            </a:pPr>
            <a:r>
              <a:rPr lang="cs-CZ" sz="2400" dirty="0" smtClean="0"/>
              <a:t>                     která je obvykle přeměňována na rotační pohyb</a:t>
            </a:r>
          </a:p>
          <a:p>
            <a:r>
              <a:rPr lang="cs-CZ" sz="2000" dirty="0" smtClean="0"/>
              <a:t>Mají nižší účinnost než turbíny vztlakové, dnes jsou již málo používané. Využívá se principu rozdílu sil působících na lopatky, v důsledku jejich různého odporu vůči proudícímu vzduchu. Toho je docíleno třemi způsoby </a:t>
            </a:r>
          </a:p>
          <a:p>
            <a:pPr lvl="1"/>
            <a:r>
              <a:rPr lang="cs-CZ" sz="2000" b="1" dirty="0" smtClean="0"/>
              <a:t>Různým tvarem lopatek</a:t>
            </a:r>
            <a:r>
              <a:rPr lang="cs-CZ" sz="2000" dirty="0" smtClean="0"/>
              <a:t> , které pak mají různý aerodynamický odpor </a:t>
            </a:r>
          </a:p>
          <a:p>
            <a:pPr lvl="1"/>
            <a:r>
              <a:rPr lang="cs-CZ" sz="2000" b="1" dirty="0" smtClean="0"/>
              <a:t>Natočením lopatek </a:t>
            </a:r>
            <a:r>
              <a:rPr lang="cs-CZ" sz="2000" dirty="0" smtClean="0"/>
              <a:t>kdy jejich plocha se natáčí v závislosti na pozici rotoru a směru působícího větru. </a:t>
            </a:r>
          </a:p>
          <a:p>
            <a:pPr lvl="1"/>
            <a:r>
              <a:rPr lang="cs-CZ" sz="2000" b="1" dirty="0" smtClean="0"/>
              <a:t>Krycím štítem , </a:t>
            </a:r>
            <a:r>
              <a:rPr lang="cs-CZ" sz="2000" dirty="0" smtClean="0"/>
              <a:t>kdy</a:t>
            </a:r>
            <a:r>
              <a:rPr lang="cs-CZ" sz="2000" b="1" dirty="0" smtClean="0"/>
              <a:t> </a:t>
            </a:r>
            <a:r>
              <a:rPr lang="cs-CZ" sz="2000" dirty="0" smtClean="0"/>
              <a:t>je zakryta část lopatek </a:t>
            </a:r>
          </a:p>
          <a:p>
            <a:pPr lvl="1">
              <a:buNone/>
            </a:pPr>
            <a:endParaRPr lang="cs-CZ" sz="2000" dirty="0" smtClean="0"/>
          </a:p>
          <a:p>
            <a:pPr lvl="1">
              <a:buNone/>
            </a:pPr>
            <a:r>
              <a:rPr lang="cs-CZ" sz="2000" dirty="0" smtClean="0"/>
              <a:t>Do této skupiny patří větrný motor </a:t>
            </a:r>
            <a:r>
              <a:rPr lang="cs-CZ" sz="2000" b="1" dirty="0" err="1" smtClean="0"/>
              <a:t>Savonius</a:t>
            </a:r>
            <a:r>
              <a:rPr lang="cs-CZ" sz="2000" dirty="0" smtClean="0"/>
              <a:t> (viz následující obrázek).</a:t>
            </a:r>
          </a:p>
          <a:p>
            <a:pPr lvl="1"/>
            <a:endParaRPr lang="cs-CZ" sz="2000" dirty="0" smtClean="0"/>
          </a:p>
          <a:p>
            <a:pPr lvl="1"/>
            <a:endParaRPr lang="cs-CZ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Odporový motor </a:t>
            </a:r>
            <a:r>
              <a:rPr lang="cs-CZ" b="1" dirty="0" err="1" smtClean="0"/>
              <a:t>Savonius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765481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cs-CZ" b="1" dirty="0" smtClean="0"/>
              <a:t>Vztlakové větrné motory</a:t>
            </a:r>
            <a:r>
              <a:rPr lang="cs-CZ" dirty="0" smtClean="0"/>
              <a:t>                </a:t>
            </a:r>
            <a:r>
              <a:rPr lang="cs-CZ" sz="2000" dirty="0" smtClean="0"/>
              <a:t>jsou v současnosti nejpoužívanějším typem. Využívají aerodynamické vztlakové síly., která vzniká při obtékání  profilu lopatek, podobně jako na křídlech letadla. </a:t>
            </a:r>
            <a:endParaRPr lang="cs-CZ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854822" cy="35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Vztlakové větrné motory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v dolní řadě motory </a:t>
            </a:r>
            <a:r>
              <a:rPr lang="cs-CZ" sz="2000" dirty="0" err="1" smtClean="0"/>
              <a:t>Darrieus</a:t>
            </a:r>
            <a:endParaRPr lang="cs-CZ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2645574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00240"/>
            <a:ext cx="4448169" cy="13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714752"/>
            <a:ext cx="7069899" cy="20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 větru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400" dirty="0" smtClean="0"/>
              <a:t>     Vítr je proudění vzduchu v atmosféře vyvolané tlakovými rozdíly. Zemský povrch je různě zahříván vzhledem k jeho rozmanité barevnosti a charakteru. Tomu  odpovídá  různá hustota vzduchu, který pak proudí z míst vyššího tlaku do míst nižšího tlaku.  Protože země rotuje kolem své osy a třením unáší sebou atmosféru jsou pak výsledná rychlost a směr větru ovlivněny touto skutečností.  Také sklon zemské osy má vliv na množství tepla dopadajícího během roku na zemský povrch a tím i na rychlost a směr větru. Směr větru se označuje podle toho odkud vítr vane.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cs-CZ" b="1" dirty="0" smtClean="0"/>
              <a:t>Historie větrných motorů                 </a:t>
            </a:r>
            <a:r>
              <a:rPr lang="cs-CZ" sz="1600" b="1" dirty="0" smtClean="0"/>
              <a:t>Již před naším letopočtem byly budovány v malé Asii. V  Evropě se objevily poprvé v 8. století – v Porýní a pak také v Holandsku</a:t>
            </a:r>
            <a:endParaRPr lang="cs-CZ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2571768" cy="34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2813061" cy="36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8587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Historie větrných motorů                   </a:t>
            </a:r>
            <a:r>
              <a:rPr lang="cs-CZ" sz="2000" b="1" dirty="0" smtClean="0"/>
              <a:t>Americký větrník (farmářské kolo)  vznikl v roce 1877 a brzy se rozšířil do Evropy</a:t>
            </a:r>
            <a:endParaRPr lang="cs-CZ" sz="2000" b="1" dirty="0"/>
          </a:p>
        </p:txBody>
      </p:sp>
      <p:pic>
        <p:nvPicPr>
          <p:cNvPr id="7" name="Picture 2" descr="C:\Documents and Settings\Jan Škorpil\Dokumenty\Obrázky\vetrne_ko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357430"/>
            <a:ext cx="4208057" cy="2786082"/>
          </a:xfrm>
        </p:spPr>
      </p:pic>
      <p:pic>
        <p:nvPicPr>
          <p:cNvPr id="8" name="Picture 4" descr="C:\Documents and Settings\Jan Škorpil\Dokumenty\Obrázky\fanmil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71678"/>
            <a:ext cx="21066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Německý větrný mlýn</a:t>
            </a:r>
          </a:p>
        </p:txBody>
      </p:sp>
      <p:pic>
        <p:nvPicPr>
          <p:cNvPr id="7171" name="Picture 2" descr="C:\Documents and Settings\Jan Škorpil\Dokumenty\Obrázky\vetrny-mlyn-img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31242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Documents and Settings\Jan Škorpil\Dokumenty\Obrázky\87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500188"/>
            <a:ext cx="3608388" cy="4811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Holandský mlýn</a:t>
            </a:r>
          </a:p>
        </p:txBody>
      </p:sp>
      <p:pic>
        <p:nvPicPr>
          <p:cNvPr id="8195" name="Picture 2" descr="C:\Documents and Settings\Jan Škorpil\Dokumenty\Obrázky\vetrny-mly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14500"/>
            <a:ext cx="3357563" cy="4483100"/>
          </a:xfrm>
        </p:spPr>
      </p:pic>
      <p:pic>
        <p:nvPicPr>
          <p:cNvPr id="8196" name="Picture 3" descr="C:\Documents and Settings\Jan Škorpil\Dokumenty\Obrázky\mly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357438"/>
            <a:ext cx="4992687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Větrné mlýny</a:t>
            </a:r>
          </a:p>
        </p:txBody>
      </p:sp>
      <p:pic>
        <p:nvPicPr>
          <p:cNvPr id="9219" name="Picture 2" descr="C:\Documents and Settings\Jan Škorpil\Dokumenty\Obrázky\full_951165__igp27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43063"/>
            <a:ext cx="3008313" cy="4525962"/>
          </a:xfrm>
        </p:spPr>
      </p:pic>
      <p:pic>
        <p:nvPicPr>
          <p:cNvPr id="9220" name="Picture 3" descr="C:\Documents and Settings\Jan Škorpil\Dokumenty\Obrázky\vetrny-mlyn-u-kuzelova-chko-bile-karpaty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570038"/>
            <a:ext cx="3048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Historické větrné elektrárny</a:t>
            </a:r>
            <a:br>
              <a:rPr lang="cs-CZ" sz="2800" b="1" smtClean="0"/>
            </a:br>
            <a:r>
              <a:rPr lang="cs-CZ" sz="2400" b="1" smtClean="0"/>
              <a:t>průměr 18 m, 144 lopatek ; průměr 53,3 m, výkon 1250 kW</a:t>
            </a:r>
          </a:p>
        </p:txBody>
      </p:sp>
      <p:pic>
        <p:nvPicPr>
          <p:cNvPr id="11267" name="Picture 2" descr="C:\Documents and Settings\Jan Škorpil\Dokumenty\Obrázky\216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643063"/>
            <a:ext cx="2878138" cy="4525962"/>
          </a:xfrm>
          <a:noFill/>
        </p:spPr>
      </p:pic>
      <p:pic>
        <p:nvPicPr>
          <p:cNvPr id="11268" name="Picture 3" descr="C:\Documents and Settings\Jan Škorpil\Dokumenty\Obrázky\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1325"/>
            <a:ext cx="430053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Problematičnost využití energie větru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Větrná elektrárna:</a:t>
            </a:r>
          </a:p>
          <a:p>
            <a:r>
              <a:rPr lang="cs-CZ" dirty="0" smtClean="0"/>
              <a:t>- investiční náročnost</a:t>
            </a:r>
          </a:p>
          <a:p>
            <a:r>
              <a:rPr lang="cs-CZ" dirty="0" smtClean="0"/>
              <a:t>- proměnlivost dodávky primární energie</a:t>
            </a:r>
          </a:p>
          <a:p>
            <a:r>
              <a:rPr lang="cs-CZ" dirty="0" smtClean="0"/>
              <a:t>- bezpečnost</a:t>
            </a:r>
          </a:p>
          <a:p>
            <a:r>
              <a:rPr lang="cs-CZ" dirty="0" smtClean="0"/>
              <a:t>- hlučnost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7200" b="1" dirty="0" smtClean="0">
                <a:solidFill>
                  <a:schemeClr val="accent1"/>
                </a:solidFill>
              </a:rPr>
              <a:t>Současné větrné elektrárny</a:t>
            </a:r>
            <a:endParaRPr lang="cs-CZ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Současné větrné elektrárny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Pracují na vztlakovém principu</a:t>
            </a:r>
          </a:p>
          <a:p>
            <a:r>
              <a:rPr lang="cs-CZ" dirty="0" smtClean="0"/>
              <a:t>Téměř všechny mají vodorovnou osu, pouze motory typu </a:t>
            </a:r>
            <a:r>
              <a:rPr lang="cs-CZ" dirty="0" err="1" smtClean="0"/>
              <a:t>Darrieus</a:t>
            </a:r>
            <a:r>
              <a:rPr lang="cs-CZ" dirty="0" smtClean="0"/>
              <a:t> mají svislou osu a používají se v malé míře</a:t>
            </a:r>
          </a:p>
          <a:p>
            <a:r>
              <a:rPr lang="cs-CZ" dirty="0" smtClean="0"/>
              <a:t>Rotory jsou třílisté a směřují proti větru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Konstrukční řešení VE – hlavní části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- rotor má buď pevné nebo natáčivé lopatky</a:t>
            </a:r>
          </a:p>
          <a:p>
            <a:r>
              <a:rPr lang="cs-CZ" sz="2400" dirty="0" smtClean="0"/>
              <a:t>- hlavní převodová skříň (ne vždy – viz ENERCON)</a:t>
            </a:r>
          </a:p>
          <a:p>
            <a:r>
              <a:rPr lang="cs-CZ" sz="2400" dirty="0" smtClean="0"/>
              <a:t>- brzdy rotoru</a:t>
            </a:r>
          </a:p>
          <a:p>
            <a:r>
              <a:rPr lang="cs-CZ" sz="2400" dirty="0" smtClean="0"/>
              <a:t>- spojka</a:t>
            </a:r>
          </a:p>
          <a:p>
            <a:r>
              <a:rPr lang="cs-CZ" sz="2400" dirty="0" smtClean="0"/>
              <a:t>- generátor</a:t>
            </a:r>
          </a:p>
          <a:p>
            <a:r>
              <a:rPr lang="cs-CZ" sz="2400" dirty="0" smtClean="0"/>
              <a:t>-zařízení k natáčení strojovny</a:t>
            </a:r>
          </a:p>
          <a:p>
            <a:r>
              <a:rPr lang="cs-CZ" sz="2400" dirty="0" smtClean="0"/>
              <a:t>- rám strojovny</a:t>
            </a:r>
          </a:p>
          <a:p>
            <a:r>
              <a:rPr lang="cs-CZ" sz="2400" dirty="0" smtClean="0"/>
              <a:t>- základ </a:t>
            </a:r>
          </a:p>
          <a:p>
            <a:r>
              <a:rPr lang="cs-CZ" sz="2400" dirty="0" smtClean="0"/>
              <a:t>- stožár</a:t>
            </a:r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elektročást</a:t>
            </a:r>
            <a:r>
              <a:rPr lang="cs-CZ" sz="2400" dirty="0" smtClean="0"/>
              <a:t> a řídící systém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Hlavní směry větru na Zemi</a:t>
            </a:r>
            <a:br>
              <a:rPr lang="cs-CZ" b="1" dirty="0" smtClean="0"/>
            </a:br>
            <a:r>
              <a:rPr lang="cs-CZ" sz="2000" dirty="0" smtClean="0"/>
              <a:t>Proudění vzduchu v zemské atmosféře není zcela náhodné a na obou polokoulích se existují tři rotující prstence vzduchu. Ve vyšších vrstvách atmosféry je směr proudění opačný  než v nižších vrstvách,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4948591" cy="35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/>
              <a:t>Konstrukční provedení VE</a:t>
            </a:r>
          </a:p>
        </p:txBody>
      </p:sp>
      <p:pic>
        <p:nvPicPr>
          <p:cNvPr id="14339" name="Picture 2" descr="C:\Documents and Settings\Jan Škorpil\Dokumenty\Obrázky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85992"/>
            <a:ext cx="3890705" cy="2934787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3543319" cy="50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Enercon  - SRN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5364" name="Picture 2" descr="C:\Documents and Settings\Jan Škorpil\Dokumenty\Obrázky\gond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57300"/>
            <a:ext cx="70008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Zařízení k natáčení strojovny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     </a:t>
            </a:r>
            <a:r>
              <a:rPr lang="cs-CZ" sz="2000" b="1" dirty="0" smtClean="0"/>
              <a:t>U malých VE lze použít závětrný rotor, kormidlo nebo pomocný rotor po stranách s </a:t>
            </a:r>
            <a:r>
              <a:rPr lang="cs-CZ" sz="2000" b="1" dirty="0" err="1" smtClean="0"/>
              <a:t>trojovny</a:t>
            </a:r>
            <a:r>
              <a:rPr lang="cs-CZ" sz="2000" b="1" dirty="0" smtClean="0"/>
              <a:t>.  Kormidlo  se  používá u  rotorů  do  průměru 6 m, u velkých VE  se  z  důvodů  gyroskopického  efektu  nepoužívá.  Velké  VE používají k natáčení do směru větru servomotor řízený </a:t>
            </a:r>
            <a:r>
              <a:rPr lang="cs-CZ" sz="2000" b="1" dirty="0" err="1" smtClean="0"/>
              <a:t>počítqčem</a:t>
            </a:r>
            <a:r>
              <a:rPr lang="cs-CZ" sz="2000" b="1" dirty="0" smtClean="0"/>
              <a:t> podle údajů čidel instalovaných na gondole strojovny – anemometr a směrovka.</a:t>
            </a:r>
            <a:endParaRPr lang="cs-CZ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3905256" cy="21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Regulace výkonu větrných </a:t>
            </a:r>
            <a:r>
              <a:rPr lang="cs-CZ" b="1" dirty="0" err="1" smtClean="0"/>
              <a:t>motorú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5000" dirty="0" smtClean="0"/>
              <a:t>Regulace Stall (pasivní)</a:t>
            </a:r>
          </a:p>
          <a:p>
            <a:pPr>
              <a:buNone/>
            </a:pPr>
            <a:r>
              <a:rPr lang="cs-CZ" sz="2800" dirty="0" smtClean="0"/>
              <a:t>     Rotor elektrárny s pevnými  listy  využívá pro regulaci  </a:t>
            </a:r>
            <a:r>
              <a:rPr lang="cs-CZ" sz="2800" dirty="0" smtClean="0"/>
              <a:t>odtržení </a:t>
            </a:r>
            <a:r>
              <a:rPr lang="cs-CZ" sz="2800" dirty="0" smtClean="0"/>
              <a:t>proudnice vzduchu od listu rotoru  při  určité  rychlosti větru.  Po  odtrženi dojde ke snížení výkonu. </a:t>
            </a:r>
          </a:p>
          <a:p>
            <a:r>
              <a:rPr lang="cs-CZ" sz="5000" dirty="0" smtClean="0"/>
              <a:t>Regulace </a:t>
            </a:r>
            <a:r>
              <a:rPr lang="cs-CZ" sz="5000" dirty="0" err="1" smtClean="0"/>
              <a:t>Pitch</a:t>
            </a:r>
            <a:r>
              <a:rPr lang="cs-CZ" sz="5000" dirty="0" smtClean="0"/>
              <a:t> (aktivní)</a:t>
            </a:r>
          </a:p>
          <a:p>
            <a:pPr algn="just">
              <a:buNone/>
            </a:pPr>
            <a:r>
              <a:rPr lang="cs-CZ" dirty="0" smtClean="0"/>
              <a:t>    </a:t>
            </a:r>
            <a:r>
              <a:rPr lang="cs-CZ" sz="2600" dirty="0" smtClean="0"/>
              <a:t>Natáčí se celé listy rotoru podle okamžité rychlosti větru tak, aby byl celkový náběh větrného proudu v daném okamžiku optimální (dosažení nejvyšší výroby). 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Pracovní charakteristika větrné elektrárny </a:t>
            </a:r>
            <a:r>
              <a:rPr lang="cs-CZ" sz="2200" b="1" u="sng" dirty="0" smtClean="0"/>
              <a:t>VESTAS</a:t>
            </a:r>
            <a:r>
              <a:rPr lang="cs-CZ" sz="2200" b="1" u="sng" dirty="0" smtClean="0">
                <a:hlinkClick r:id="rId2"/>
              </a:rPr>
              <a:t>  V164-8.0MW– Irské moře</a:t>
            </a:r>
            <a:r>
              <a:rPr lang="cs-CZ" sz="2200" b="1" u="sng" dirty="0" smtClean="0"/>
              <a:t>   </a:t>
            </a:r>
            <a:endParaRPr lang="cs-CZ" sz="2200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1086" y="1785926"/>
            <a:ext cx="8559962" cy="442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Provoz větrné elektrárny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sz="2800" dirty="0" smtClean="0"/>
              <a:t>Větrné elektrárny s převodovkou se rozbíhají při rychlosti větru 4 – 5 m/s. </a:t>
            </a:r>
            <a:r>
              <a:rPr lang="cs-CZ" sz="2800" dirty="0" err="1" smtClean="0"/>
              <a:t>Bezpřevodovková</a:t>
            </a:r>
            <a:r>
              <a:rPr lang="cs-CZ" sz="2800" dirty="0" smtClean="0"/>
              <a:t>  elektrárna  ENERCON se rozbíhá při rychlosti větru   2 – 3 m/s.</a:t>
            </a:r>
          </a:p>
          <a:p>
            <a:pPr>
              <a:buNone/>
            </a:pPr>
            <a:r>
              <a:rPr lang="cs-CZ" sz="2800" dirty="0" smtClean="0"/>
              <a:t>    </a:t>
            </a:r>
          </a:p>
          <a:p>
            <a:pPr>
              <a:buNone/>
            </a:pPr>
            <a:r>
              <a:rPr lang="cs-CZ" sz="2800" dirty="0" smtClean="0"/>
              <a:t>     Na jmenovitý výkon většinou dosáhnou při rychlostech větru mezi 11 – 13 m/s a odstavují se z </a:t>
            </a:r>
            <a:r>
              <a:rPr lang="cs-CZ" sz="2800" dirty="0" err="1" smtClean="0"/>
              <a:t>bězpečnostních</a:t>
            </a:r>
            <a:r>
              <a:rPr lang="cs-CZ" sz="2800" dirty="0" smtClean="0"/>
              <a:t> důvodů při rychlostech větru mezi 25 – 30 m/s.  </a:t>
            </a:r>
          </a:p>
          <a:p>
            <a:pPr>
              <a:buNone/>
            </a:pPr>
            <a:r>
              <a:rPr lang="cs-CZ" sz="2800" dirty="0" smtClean="0"/>
              <a:t>   </a:t>
            </a:r>
          </a:p>
          <a:p>
            <a:pPr>
              <a:buNone/>
            </a:pPr>
            <a:r>
              <a:rPr lang="cs-CZ" sz="2800" dirty="0" smtClean="0"/>
              <a:t>     Otáčky rotoru jsou proměnné v závislosti na rychlosti větru   aby  bylo  dosaženo  optimálního  výkonového součinitele.</a:t>
            </a:r>
            <a:endParaRPr lang="cs-CZ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Průměry rotorů a výkony VE</a:t>
            </a:r>
          </a:p>
        </p:txBody>
      </p:sp>
      <p:pic>
        <p:nvPicPr>
          <p:cNvPr id="5123" name="Picture 2" descr="C:\Documents and Settings\Jan Škorpil\Dokumenty\Obrázky\rotorsk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785938"/>
            <a:ext cx="4714875" cy="45624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Rotor </a:t>
            </a:r>
            <a:r>
              <a:rPr lang="cs-CZ" sz="2800" b="1" dirty="0" err="1" smtClean="0"/>
              <a:t>Darrieus</a:t>
            </a:r>
            <a:r>
              <a:rPr lang="cs-CZ" sz="2800" b="1" dirty="0" smtClean="0"/>
              <a:t> – vztlakový princip</a:t>
            </a:r>
          </a:p>
        </p:txBody>
      </p:sp>
      <p:pic>
        <p:nvPicPr>
          <p:cNvPr id="20483" name="Picture 5" descr="C:\Documents and Settings\Jan Škorpil\Dokumenty\Obrázky\darrieusroto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85938"/>
            <a:ext cx="2376487" cy="2471737"/>
          </a:xfrm>
          <a:noFill/>
        </p:spPr>
      </p:pic>
      <p:pic>
        <p:nvPicPr>
          <p:cNvPr id="20484" name="Picture 6" descr="C:\Documents and Settings\Jan Škorpil\Dokumenty\Obrázky\imagesCAGMBA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857375"/>
            <a:ext cx="24892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Documents and Settings\Jan Škorpil\Dokumenty\Obrázky\220px-Darrieus_rotor_martigny_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785938"/>
            <a:ext cx="1714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C:\Documents and Settings\Jan Škorpil\Dokumenty\Obrázky\imagesCA9A59R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429125"/>
            <a:ext cx="16700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C:\Documents and Settings\Jan Škorpil\Dokumenty\Obrázky\cp-vs-ts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214813"/>
            <a:ext cx="3000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Větrná elektrárna s rotorem </a:t>
            </a:r>
            <a:r>
              <a:rPr lang="cs-CZ" sz="4000" b="1" dirty="0" err="1" smtClean="0"/>
              <a:t>Darrieus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Documents and Settings\Jan Škorpil\Dokumenty\Obrázky\darri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620663" cy="4443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Větrné elektrárny v České republice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30.9.2019 bylo v ČR postaveno 123 VE s                                          celkovým výkonem 343 MW. Největší větrnou farmou jsou Kryštofovy Hamry – 21 VE po 2 MW – 42 MW celkový výkon. Největší větrné elektrárny v ČR dosahují výkonu 3 MW. Nejvyšší stožár (119 m) má 3 MW větrná elektrárna </a:t>
            </a:r>
            <a:r>
              <a:rPr lang="cs-CZ" dirty="0" err="1" smtClean="0"/>
              <a:t>Vestas</a:t>
            </a:r>
            <a:r>
              <a:rPr lang="cs-CZ" dirty="0" smtClean="0"/>
              <a:t> (V112, 3 MW) s průměrem rotoru 112 metrů u obce Vítězná u Dvora Králové n. L.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Měření větru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Vítr je veličinou vektorovou a proto měříme (a udáváme i v předpovědích) nejen jeho rychlost, ale i směr větru. Rychlost se měří v metrech za sekundu , směr odkud vítr fouká, se měří v úhlových stupních (360° = sever, 90° = východ, 180°= jih a 270 = západ). Problémem je  velká časová proměnlivost větru a to jak v jeho směru, tak i rychlosti. Jako nárazy větru označujeme krátkodobé zvýšení rychlosti větru, popřípadě o krátkodobý odklon od trvalejšího směru větru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Kryštofovy Hamry</a:t>
            </a:r>
          </a:p>
        </p:txBody>
      </p:sp>
      <p:pic>
        <p:nvPicPr>
          <p:cNvPr id="6147" name="Picture 2" descr="C:\Documents and Settings\Jan Škorpil\Dokumenty\Obrázky\200912022244_krystofov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41475"/>
            <a:ext cx="7318375" cy="521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Větrná farma Kryštofovy Hamry</a:t>
            </a:r>
          </a:p>
        </p:txBody>
      </p:sp>
      <p:pic>
        <p:nvPicPr>
          <p:cNvPr id="5123" name="Picture 4" descr="C:\Documents and Settings\Jan Škorpil\Dokumenty\Obrázky\full_171f7d_DSCF3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Větrné elektrárny Pchery – 2 x 3 MW – průměr rotoru 100 m, výška osy 88 m</a:t>
            </a:r>
          </a:p>
        </p:txBody>
      </p:sp>
      <p:pic>
        <p:nvPicPr>
          <p:cNvPr id="16387" name="Picture 2" descr="C:\Documents and Settings\Jan Škorpil\Dokumenty\Obrázky\z_img-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85938"/>
            <a:ext cx="2692400" cy="1800225"/>
          </a:xfrm>
          <a:noFill/>
        </p:spPr>
      </p:pic>
      <p:pic>
        <p:nvPicPr>
          <p:cNvPr id="16388" name="Picture 3" descr="C:\Documents and Settings\Jan Škorpil\Dokumenty\Obrázky\z_img-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428750"/>
            <a:ext cx="28336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Jan Škorpil\Dokumenty\Obrázky\004913o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1450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Jan Škorpil\Dokumenty\Obrázky\vymena-transformatoru-pchery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857625"/>
            <a:ext cx="26352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Documents and Settings\Jan Škorpil\Dokumenty\Obrázky\imagesCA7O0G5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3857625"/>
            <a:ext cx="26781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Větrné elektrárny ve světě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Celkový instalovaný výkon větrných elektráren ke konci roku 2019 dosáhl cca 600 000 MW. Přes 200 000 MW má Čína. V Evropě má největší instalovaný výkon Německo (přes 60 000 MW), další v pořadí je pak Španělsko a Velká Britanie.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Významní výrobci větrných elektráren</a:t>
            </a:r>
          </a:p>
        </p:txBody>
      </p:sp>
      <p:pic>
        <p:nvPicPr>
          <p:cNvPr id="19459" name="Picture 2" descr="C:\Documents and Settings\Jan Škorpil\Dokumenty\Obrázky\vetrna-elektrarna-v-podesine-ano-ci-ne-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3906837" cy="2719388"/>
          </a:xfrm>
          <a:noFill/>
        </p:spPr>
      </p:pic>
      <p:pic>
        <p:nvPicPr>
          <p:cNvPr id="19460" name="Picture 3" descr="C:\Documents and Settings\Jan Škorpil\Dokumenty\Obrázky\gamesa-20-25-mw-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643438"/>
            <a:ext cx="6083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Jan Škorpil\Dokumenty\Obrázky\b4002ebb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00188"/>
            <a:ext cx="3098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Documents and Settings\Jan Škorpil\Dokumenty\Obrázky\heade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643188"/>
            <a:ext cx="4108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2862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Enercon 112 , 6 MW, průměr rotoru 114 m,</a:t>
            </a:r>
            <a:br>
              <a:rPr lang="cs-CZ" sz="2800" b="1" smtClean="0"/>
            </a:br>
            <a:r>
              <a:rPr lang="cs-CZ" sz="2800" b="1" smtClean="0"/>
              <a:t> výška osy 124 m –Cuxhaven – start 2,5 m/s</a:t>
            </a:r>
          </a:p>
        </p:txBody>
      </p:sp>
      <p:pic>
        <p:nvPicPr>
          <p:cNvPr id="17411" name="Picture 5" descr="C:\Documents and Settings\Jan Škorpil\Dokumenty\Obrázky\863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14500"/>
            <a:ext cx="3394075" cy="4525963"/>
          </a:xfrm>
          <a:noFill/>
        </p:spPr>
      </p:pic>
      <p:pic>
        <p:nvPicPr>
          <p:cNvPr id="17412" name="Picture 2" descr="C:\Documents and Settings\Jan Škorpil\Dokumenty\Obrázky\20060822_E-112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64318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cs-CZ" sz="2400" b="1" dirty="0" err="1" smtClean="0"/>
              <a:t>Vestas</a:t>
            </a:r>
            <a:r>
              <a:rPr lang="cs-CZ" sz="2400" b="1" dirty="0" smtClean="0"/>
              <a:t> 8 MW- průměr rotoru 164 m; 4,8 – 12,1 </a:t>
            </a:r>
            <a:r>
              <a:rPr lang="cs-CZ" sz="2400" b="1" dirty="0" err="1" smtClean="0"/>
              <a:t>ot</a:t>
            </a:r>
            <a:r>
              <a:rPr lang="cs-CZ" sz="2400" b="1" dirty="0" smtClean="0"/>
              <a:t>/min;</a:t>
            </a:r>
            <a:br>
              <a:rPr lang="cs-CZ" sz="2400" b="1" dirty="0" smtClean="0"/>
            </a:br>
            <a:r>
              <a:rPr lang="cs-CZ" sz="2400" b="1" dirty="0" smtClean="0"/>
              <a:t>start 4 m/s, plný výkon 11 m/s, odstavení při 25 m/s</a:t>
            </a:r>
          </a:p>
        </p:txBody>
      </p:sp>
      <p:pic>
        <p:nvPicPr>
          <p:cNvPr id="18435" name="Picture 6" descr="C:\Documents and Settings\Jan Škorpil\Dokumenty\Obrázky\V164_prototype_3-201406180155501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71625"/>
            <a:ext cx="3786188" cy="2519363"/>
          </a:xfrm>
          <a:noFill/>
        </p:spPr>
      </p:pic>
      <p:pic>
        <p:nvPicPr>
          <p:cNvPr id="18436" name="Picture 7" descr="C:\Documents and Settings\Jan Škorpil\Dokumenty\Obrázky\V164-layout-201309090403223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571625"/>
            <a:ext cx="37861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C:\Documents and Settings\Jan Škorpil\Dokumenty\Obrázky\2rudhxfnq8wnq1h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4429125"/>
            <a:ext cx="40846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C:\Documents and Settings\Jan Škorpil\Dokumenty\Obrázky\8A4D91BF-E99F-D01D-7D294448325BC7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171950"/>
            <a:ext cx="4029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 </a:t>
            </a:r>
            <a:r>
              <a:rPr lang="cs-CZ" sz="2800" b="1" dirty="0" smtClean="0"/>
              <a:t>První lopatka na světě s délkou přesahující 100 metrů bude pro 12MW větrnou turbínu </a:t>
            </a:r>
            <a:r>
              <a:rPr lang="cs-CZ" sz="2800" b="1" dirty="0" err="1" smtClean="0"/>
              <a:t>Haliade</a:t>
            </a:r>
            <a:r>
              <a:rPr lang="cs-CZ" sz="2800" b="1" dirty="0" smtClean="0"/>
              <a:t>-X.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905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43966" cy="121443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Vybrané parametry obří větrné turbíny </a:t>
            </a:r>
            <a:r>
              <a:rPr lang="cs-CZ" sz="2800" b="1" dirty="0" err="1" smtClean="0"/>
              <a:t>Haliade</a:t>
            </a:r>
            <a:r>
              <a:rPr lang="cs-CZ" sz="2800" b="1" dirty="0" smtClean="0"/>
              <a:t>-X a její srovnání se známými světovými stavbami. Zdroj: GE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15404" cy="490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Větrné farmy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3536161" cy="23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3738086" cy="23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1571604" y="1643050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Soustředění  </a:t>
            </a:r>
            <a:r>
              <a:rPr lang="cs-CZ" sz="2400" dirty="0" smtClean="0"/>
              <a:t>více </a:t>
            </a:r>
            <a:r>
              <a:rPr lang="cs-CZ" sz="2400" dirty="0" smtClean="0"/>
              <a:t>  </a:t>
            </a:r>
            <a:r>
              <a:rPr lang="cs-CZ" sz="2400" dirty="0" smtClean="0"/>
              <a:t>větrných  elektráren  do </a:t>
            </a:r>
            <a:r>
              <a:rPr lang="cs-CZ" sz="2400" dirty="0" smtClean="0"/>
              <a:t>  </a:t>
            </a:r>
            <a:r>
              <a:rPr lang="cs-CZ" sz="2400" dirty="0" smtClean="0"/>
              <a:t>jedné lokality tvoří  větrnou farmu. Tyto se budují jak na souši tak na moři. 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Miskový anemometr se směrovkou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3929090" cy="477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/>
              <a:t>Irsko – Mořská větrná farma </a:t>
            </a:r>
            <a:r>
              <a:rPr lang="cs-CZ" sz="3200" b="1" dirty="0" err="1" smtClean="0"/>
              <a:t>Walney</a:t>
            </a:r>
            <a:r>
              <a:rPr lang="cs-CZ" sz="3200" b="1" dirty="0" smtClean="0"/>
              <a:t>  367 MW – 102 VE</a:t>
            </a:r>
          </a:p>
        </p:txBody>
      </p:sp>
      <p:pic>
        <p:nvPicPr>
          <p:cNvPr id="28675" name="Picture 2" descr="C:\Documents and Settings\Jan Škorpil\Dokumenty\Obrázky\HV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571625"/>
            <a:ext cx="7259638" cy="4840288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Schéma základních typů fundamentů pro </a:t>
            </a:r>
            <a:r>
              <a:rPr lang="cs-CZ" sz="3200" b="1" dirty="0" err="1" smtClean="0"/>
              <a:t>offshore</a:t>
            </a:r>
            <a:r>
              <a:rPr lang="cs-CZ" sz="3200" b="1" dirty="0" smtClean="0"/>
              <a:t> větrné elektrárny. </a:t>
            </a:r>
            <a:r>
              <a:rPr lang="cs-CZ" sz="3200" b="1" dirty="0" err="1" smtClean="0"/>
              <a:t>Repro</a:t>
            </a:r>
            <a:r>
              <a:rPr lang="cs-CZ" sz="3200" b="1" dirty="0" smtClean="0"/>
              <a:t> EWEA</a:t>
            </a:r>
          </a:p>
        </p:txBody>
      </p:sp>
      <p:pic>
        <p:nvPicPr>
          <p:cNvPr id="7171" name="Picture 2" descr="C:\Documents and Settings\Jan Škorpil\Dokumenty\Obrázky\ZKLADY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11375"/>
            <a:ext cx="8229600" cy="350361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4000" b="1" dirty="0" smtClean="0"/>
              <a:t>Zajímavosti z větrné energetiky</a:t>
            </a:r>
            <a:endParaRPr lang="cs-CZ" sz="40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Komínová větrná elektrárna - Španělsko</a:t>
            </a:r>
          </a:p>
        </p:txBody>
      </p:sp>
      <p:pic>
        <p:nvPicPr>
          <p:cNvPr id="26627" name="Picture 2" descr="C:\Documents and Settings\Jan Škorpil\Dokumenty\Obrázky\3013826--schema-ukazuje-princip-fungovani-solarnich-kominu--1-300x190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286125"/>
            <a:ext cx="39481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Jan Škorpil\Dokumenty\Obrázky\cr14tourschlaic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643188"/>
            <a:ext cx="4137025" cy="3097212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Větrná elektrárna s difuzorem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2532" name="Picture 2" descr="C:\Documents and Settings\Jan Škorpil\Dokumenty\Obrázky\vetrne_coc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643063"/>
            <a:ext cx="629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Létající větrná elektrárna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4" name="Picture 2" descr="C:\Documents and Settings\Jan Škorpil\Dokumenty\Obrázky\letajici_vetrna_turb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71688"/>
            <a:ext cx="5238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Létající větrná elektrárna</a:t>
            </a:r>
            <a:endParaRPr lang="cs-CZ" sz="2800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4580" name="Picture 2" descr="C:\Documents and Settings\Jan Škorpil\Dokumenty\Obrázky\vetrne-turbiny-magenn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785938"/>
            <a:ext cx="54165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Stéblová větrná elektrárna – piezoelektrický princip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6" name="Picture 2" descr="C:\Documents and Settings\Jan Škorpil\Dokumenty\Obrázky\steblova_elektra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6985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/>
              <a:t>I větrné elektrárny mají své špatné dny Skotsko  9.12.2011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</a:t>
            </a:r>
          </a:p>
        </p:txBody>
      </p:sp>
      <p:pic>
        <p:nvPicPr>
          <p:cNvPr id="29700" name="Picture 2" descr="C:\Documents and Settings\Jan Škorpil\Dokumenty\Obrázky\299875-free1-cfz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3897313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Documents and Settings\Jan Škorpil\Dokumenty\Obrázky\299873-top_foto2-uf93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429000"/>
            <a:ext cx="457993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Vyhledejte a napište řešení pro následující otázky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1400" b="1" dirty="0" smtClean="0"/>
              <a:t>Na jakém aerodynamickém principu pracuje větrný rotor </a:t>
            </a:r>
            <a:r>
              <a:rPr lang="cs-CZ" sz="1400" b="1" dirty="0" err="1" smtClean="0"/>
              <a:t>Savonius</a:t>
            </a:r>
            <a:r>
              <a:rPr lang="cs-CZ" sz="1400" b="1" dirty="0" smtClean="0"/>
              <a:t>?</a:t>
            </a:r>
          </a:p>
          <a:p>
            <a:pPr lvl="0"/>
            <a:r>
              <a:rPr lang="cs-CZ" sz="1400" b="1" dirty="0" smtClean="0"/>
              <a:t>Při jakých rychlostech větru se rozbíhají moderní větrné elektrárny s dvoulistými a třílistými vztlakovými rotory?</a:t>
            </a:r>
          </a:p>
          <a:p>
            <a:pPr lvl="0"/>
            <a:r>
              <a:rPr lang="cs-CZ" sz="1400" b="1" dirty="0" smtClean="0"/>
              <a:t>Napište vztah pro výpočet výkonu větrné elektrárny, popište veličiny a jejich jednotky!</a:t>
            </a:r>
          </a:p>
          <a:p>
            <a:pPr lvl="0"/>
            <a:r>
              <a:rPr lang="cs-CZ" sz="1400" b="1" dirty="0" smtClean="0"/>
              <a:t>Na jakém aerodynamickém principu pracuje větrný rotor typu </a:t>
            </a:r>
            <a:r>
              <a:rPr lang="cs-CZ" sz="1400" b="1" dirty="0" err="1" smtClean="0"/>
              <a:t>Darrieus</a:t>
            </a:r>
            <a:r>
              <a:rPr lang="cs-CZ" sz="1400" b="1" dirty="0" smtClean="0"/>
              <a:t>?</a:t>
            </a:r>
          </a:p>
          <a:p>
            <a:pPr lvl="0"/>
            <a:r>
              <a:rPr lang="cs-CZ" sz="1400" b="1" dirty="0" smtClean="0"/>
              <a:t>Nakreslete průběh výkonové charakteristiky VTE u níž jsou celé lopatky natáčivé!</a:t>
            </a:r>
          </a:p>
          <a:p>
            <a:pPr lvl="0"/>
            <a:r>
              <a:rPr lang="cs-CZ" sz="1400" b="1" dirty="0" smtClean="0"/>
              <a:t>Závisí velikost výkonového součinitele </a:t>
            </a:r>
            <a:r>
              <a:rPr lang="cs-CZ" sz="1400" b="1" dirty="0" err="1" smtClean="0"/>
              <a:t>c</a:t>
            </a:r>
            <a:r>
              <a:rPr lang="cs-CZ" sz="1400" b="1" baseline="-25000" dirty="0" err="1" smtClean="0"/>
              <a:t>p</a:t>
            </a:r>
            <a:r>
              <a:rPr lang="cs-CZ" sz="1400" b="1" dirty="0" smtClean="0"/>
              <a:t> na obvodové rychlosti lopatek VTE?</a:t>
            </a:r>
          </a:p>
          <a:p>
            <a:pPr lvl="0"/>
            <a:r>
              <a:rPr lang="cs-CZ" sz="1400" b="1" dirty="0" smtClean="0"/>
              <a:t>Při jaké rychlosti větru se zabrzďují rotory </a:t>
            </a:r>
            <a:r>
              <a:rPr lang="cs-CZ" sz="1400" b="1" dirty="0" smtClean="0"/>
              <a:t>VTE </a:t>
            </a:r>
            <a:r>
              <a:rPr lang="cs-CZ" sz="1400" b="1" dirty="0" smtClean="0"/>
              <a:t>s ohledem na bezpečnost provozu?</a:t>
            </a:r>
          </a:p>
          <a:p>
            <a:pPr lvl="0"/>
            <a:r>
              <a:rPr lang="cs-CZ" sz="1400" b="1" dirty="0" smtClean="0"/>
              <a:t>Uveďte alespoň 3 výrobce VTE v Evropě!</a:t>
            </a:r>
          </a:p>
          <a:p>
            <a:pPr lvl="0"/>
            <a:r>
              <a:rPr lang="cs-CZ" sz="1400" b="1" dirty="0" smtClean="0"/>
              <a:t>Podle aerodynamického principu se dělí VTE na dva typy. Uveďte je!</a:t>
            </a:r>
          </a:p>
          <a:p>
            <a:pPr lvl="0"/>
            <a:r>
              <a:rPr lang="cs-CZ" sz="1400" b="1" dirty="0" smtClean="0"/>
              <a:t>Proč se u velkých VTE nepoužívá pro jejich </a:t>
            </a:r>
            <a:r>
              <a:rPr lang="cs-CZ" sz="1400" b="1" dirty="0" err="1" smtClean="0"/>
              <a:t>nátáčení</a:t>
            </a:r>
            <a:r>
              <a:rPr lang="cs-CZ" sz="1400" b="1" dirty="0" smtClean="0"/>
              <a:t> do směru větru ocasní plochy?</a:t>
            </a:r>
          </a:p>
          <a:p>
            <a:pPr lvl="0"/>
            <a:r>
              <a:rPr lang="cs-CZ" sz="1400" b="1" dirty="0" smtClean="0"/>
              <a:t>Jakým způsobem se natáčejí do směru větru moderní větrné elektrárny?</a:t>
            </a:r>
          </a:p>
          <a:p>
            <a:pPr lvl="0"/>
            <a:r>
              <a:rPr lang="cs-CZ" sz="1400" b="1" dirty="0" smtClean="0"/>
              <a:t>Jakých průměrů  dosahují v současné době rotory VTE?</a:t>
            </a:r>
          </a:p>
          <a:p>
            <a:pPr lvl="0"/>
            <a:r>
              <a:rPr lang="cs-CZ" sz="1400" b="1" dirty="0" smtClean="0"/>
              <a:t>Mohou VTE pracovat s proměnnými otáčkami?</a:t>
            </a:r>
          </a:p>
          <a:p>
            <a:pPr lvl="0"/>
            <a:r>
              <a:rPr lang="cs-CZ" sz="1400" b="1" dirty="0" smtClean="0"/>
              <a:t>Mají listy rotoru typu </a:t>
            </a:r>
            <a:r>
              <a:rPr lang="cs-CZ" sz="1400" b="1" dirty="0" err="1" smtClean="0"/>
              <a:t>Darrieus</a:t>
            </a:r>
            <a:r>
              <a:rPr lang="cs-CZ" sz="1400" b="1" dirty="0" smtClean="0"/>
              <a:t> vztlakové profily? </a:t>
            </a:r>
          </a:p>
          <a:p>
            <a:pPr>
              <a:buNone/>
            </a:pPr>
            <a:r>
              <a:rPr lang="cs-CZ" sz="1400" b="1" dirty="0" smtClean="0"/>
              <a:t>.        Spočítejte výkon VTE s třílistým vztlakovým rotorem a těmito parametry!   Plocha rotoru 1 m</a:t>
            </a:r>
            <a:r>
              <a:rPr lang="cs-CZ" sz="1400" b="1" baseline="30000" dirty="0" smtClean="0"/>
              <a:t>2</a:t>
            </a:r>
            <a:r>
              <a:rPr lang="cs-CZ" sz="1400" b="1" dirty="0" smtClean="0"/>
              <a:t>, rychlost větru 10 m/s, měrná hmotnost vzduchu  1,2  kg/m</a:t>
            </a:r>
            <a:r>
              <a:rPr lang="cs-CZ" sz="1400" b="1" baseline="30000" dirty="0" smtClean="0"/>
              <a:t>3</a:t>
            </a:r>
            <a:r>
              <a:rPr lang="cs-CZ" sz="1400" b="1" dirty="0" smtClean="0"/>
              <a:t>.</a:t>
            </a:r>
          </a:p>
          <a:p>
            <a:pPr>
              <a:buNone/>
            </a:pPr>
            <a:r>
              <a:rPr lang="cs-CZ" sz="1400" b="1" dirty="0" smtClean="0"/>
              <a:t> </a:t>
            </a:r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Beaufortova stupnice síly větru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69954" cy="470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/>
              <a:t>END</a:t>
            </a:r>
            <a:endParaRPr lang="cs-CZ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Četnost rychlosti větru</a:t>
            </a:r>
            <a:br>
              <a:rPr lang="cs-CZ" b="1" dirty="0" smtClean="0"/>
            </a:br>
            <a:r>
              <a:rPr lang="cs-CZ" sz="2000" dirty="0" smtClean="0"/>
              <a:t>lze stanovit z hodinových měření a využít pak pro výpočty energetického zisku v dané lokalitě</a:t>
            </a:r>
            <a:endParaRPr lang="cs-CZ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155005" cy="48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Ústav fyziky atmosféry zpracovává</a:t>
            </a:r>
            <a:r>
              <a:rPr lang="cs-CZ" dirty="0" smtClean="0"/>
              <a:t> </a:t>
            </a:r>
            <a:r>
              <a:rPr lang="cs-CZ" b="1" dirty="0" smtClean="0"/>
              <a:t>větrný atlas </a:t>
            </a:r>
            <a:r>
              <a:rPr lang="cs-CZ" b="1" dirty="0" err="1" smtClean="0"/>
              <a:t>čr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2008981"/>
            <a:ext cx="6731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Větrná mapa České republiky</a:t>
            </a:r>
            <a:endParaRPr lang="cs-CZ" b="1" dirty="0"/>
          </a:p>
        </p:txBody>
      </p:sp>
      <p:pic>
        <p:nvPicPr>
          <p:cNvPr id="1026" name="Picture 2" descr="C:\Documents and Settings\Jan Škorpil\Dokumenty\Obrázky\200605250646_vetrna_map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83151" cy="455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1151</Words>
  <Application>Microsoft Office PowerPoint</Application>
  <PresentationFormat>Předvádění na obrazovce (4:3)</PresentationFormat>
  <Paragraphs>150</Paragraphs>
  <Slides>60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Motiv sady Office</vt:lpstr>
      <vt:lpstr>Energie větru Větrné elektrárny</vt:lpstr>
      <vt:lpstr>Vznik větru</vt:lpstr>
      <vt:lpstr>Hlavní směry větru na Zemi Proudění vzduchu v zemské atmosféře není zcela náhodné a na obou polokoulích se existují tři rotující prstence vzduchu. Ve vyšších vrstvách atmosféry je směr proudění opačný  než v nižších vrstvách, </vt:lpstr>
      <vt:lpstr>Měření větru</vt:lpstr>
      <vt:lpstr>Miskový anemometr se směrovkou</vt:lpstr>
      <vt:lpstr>Beaufortova stupnice síly větru</vt:lpstr>
      <vt:lpstr>Četnost rychlosti větru lze stanovit z hodinových měření a využít pak pro výpočty energetického zisku v dané lokalitě</vt:lpstr>
      <vt:lpstr>Ústav fyziky atmosféry zpracovává větrný atlas čr</vt:lpstr>
      <vt:lpstr>Větrná mapa České republiky</vt:lpstr>
      <vt:lpstr>Risoe National laboratory + Technical University of Denmark zpracovává následující softwary pro Evropu</vt:lpstr>
      <vt:lpstr>Výpočet energie větru</vt:lpstr>
      <vt:lpstr>Výpočet výkonu větru</vt:lpstr>
      <vt:lpstr>Výkon větrného motoru</vt:lpstr>
      <vt:lpstr>Výkonový součinitel cp</vt:lpstr>
      <vt:lpstr>Větrné motory a jejich rozdělení</vt:lpstr>
      <vt:lpstr>Odporové větrné motory</vt:lpstr>
      <vt:lpstr>Odporový motor Savonius</vt:lpstr>
      <vt:lpstr>Vztlakové větrné motory                jsou v současnosti nejpoužívanějším typem. Využívají aerodynamické vztlakové síly., která vzniká při obtékání  profilu lopatek, podobně jako na křídlech letadla. </vt:lpstr>
      <vt:lpstr>Vztlakové větrné motory v dolní řadě motory Darrieus</vt:lpstr>
      <vt:lpstr>Historie větrných motorů                 Již před naším letopočtem byly budovány v malé Asii. V  Evropě se objevily poprvé v 8. století – v Porýní a pak také v Holandsku</vt:lpstr>
      <vt:lpstr>Historie větrných motorů                   Americký větrník (farmářské kolo)  vznikl v roce 1877 a brzy se rozšířil do Evropy</vt:lpstr>
      <vt:lpstr>Německý větrný mlýn</vt:lpstr>
      <vt:lpstr>Holandský mlýn</vt:lpstr>
      <vt:lpstr>Větrné mlýny</vt:lpstr>
      <vt:lpstr>Historické větrné elektrárny průměr 18 m, 144 lopatek ; průměr 53,3 m, výkon 1250 kW</vt:lpstr>
      <vt:lpstr>Problematičnost využití energie větru</vt:lpstr>
      <vt:lpstr>Snímek 27</vt:lpstr>
      <vt:lpstr>Současné větrné elektrárny</vt:lpstr>
      <vt:lpstr>Konstrukční řešení VE – hlavní části</vt:lpstr>
      <vt:lpstr>Konstrukční provedení VE</vt:lpstr>
      <vt:lpstr>Enercon  - SRN</vt:lpstr>
      <vt:lpstr>Zařízení k natáčení strojovny</vt:lpstr>
      <vt:lpstr>Regulace výkonu větrných motorú</vt:lpstr>
      <vt:lpstr>Pracovní charakteristika větrné elektrárny VESTAS  V164-8.0MW– Irské moře   </vt:lpstr>
      <vt:lpstr>Provoz větrné elektrárny</vt:lpstr>
      <vt:lpstr>Průměry rotorů a výkony VE</vt:lpstr>
      <vt:lpstr>Rotor Darrieus – vztlakový princip</vt:lpstr>
      <vt:lpstr>Větrná elektrárna s rotorem Darrieus</vt:lpstr>
      <vt:lpstr>Větrné elektrárny v České republice</vt:lpstr>
      <vt:lpstr>Kryštofovy Hamry</vt:lpstr>
      <vt:lpstr>Větrná farma Kryštofovy Hamry</vt:lpstr>
      <vt:lpstr>Větrné elektrárny Pchery – 2 x 3 MW – průměr rotoru 100 m, výška osy 88 m</vt:lpstr>
      <vt:lpstr>Větrné elektrárny ve světě</vt:lpstr>
      <vt:lpstr>Významní výrobci větrných elektráren</vt:lpstr>
      <vt:lpstr>Enercon 112 , 6 MW, průměr rotoru 114 m,  výška osy 124 m –Cuxhaven – start 2,5 m/s</vt:lpstr>
      <vt:lpstr>Vestas 8 MW- průměr rotoru 164 m; 4,8 – 12,1 ot/min; start 4 m/s, plný výkon 11 m/s, odstavení při 25 m/s</vt:lpstr>
      <vt:lpstr> První lopatka na světě s délkou přesahující 100 metrů bude pro 12MW větrnou turbínu Haliade-X. </vt:lpstr>
      <vt:lpstr>Vybrané parametry obří větrné turbíny Haliade-X a její srovnání se známými světovými stavbami. Zdroj: GE</vt:lpstr>
      <vt:lpstr>Větrné farmy</vt:lpstr>
      <vt:lpstr>Irsko – Mořská větrná farma Walney  367 MW – 102 VE</vt:lpstr>
      <vt:lpstr>Schéma základních typů fundamentů pro offshore větrné elektrárny. Repro EWEA</vt:lpstr>
      <vt:lpstr>Snímek 52</vt:lpstr>
      <vt:lpstr>Komínová větrná elektrárna - Španělsko</vt:lpstr>
      <vt:lpstr>Větrná elektrárna s difuzorem</vt:lpstr>
      <vt:lpstr>Létající větrná elektrárna</vt:lpstr>
      <vt:lpstr>Létající větrná elektrárna</vt:lpstr>
      <vt:lpstr>Stéblová větrná elektrárna – piezoelektrický princip</vt:lpstr>
      <vt:lpstr>I větrné elektrárny mají své špatné dny Skotsko  9.12.2011</vt:lpstr>
      <vt:lpstr>Vyhledejte a napište řešení pro následující otázky</vt:lpstr>
      <vt:lpstr>Snímek 60</vt:lpstr>
    </vt:vector>
  </TitlesOfParts>
  <Company>KEE ZČU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větru Větrné elektrárny</dc:title>
  <dc:creator>Jan Škorpil</dc:creator>
  <cp:lastModifiedBy>Jan Škorpil</cp:lastModifiedBy>
  <cp:revision>203</cp:revision>
  <dcterms:created xsi:type="dcterms:W3CDTF">2019-09-18T09:29:15Z</dcterms:created>
  <dcterms:modified xsi:type="dcterms:W3CDTF">2020-01-03T10:28:52Z</dcterms:modified>
</cp:coreProperties>
</file>